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1" d="100"/>
          <a:sy n="81" d="100"/>
        </p:scale>
        <p:origin x="-186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79A106-6329-5A44-A164-DBC505514F86}" type="datetimeFigureOut">
              <a:rPr lang="en-US" smtClean="0"/>
              <a:t>19/03/14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9695A9-7EF3-894F-9568-FCB6449E6158}" type="slidenum">
              <a:rPr lang="en-US" smtClean="0"/>
              <a:t>‹#›</a:t>
            </a:fld>
            <a:endParaRPr lang="en-US"/>
          </a:p>
        </p:txBody>
      </p:sp>
    </p:spTree>
    <p:extLst>
      <p:ext uri="{BB962C8B-B14F-4D97-AF65-F5344CB8AC3E}">
        <p14:creationId xmlns:p14="http://schemas.microsoft.com/office/powerpoint/2010/main" val="39781024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He believes himself to be fair and a wise judge.</a:t>
            </a:r>
            <a:r>
              <a:rPr lang="en-US" baseline="0" dirty="0" smtClean="0"/>
              <a:t> He is </a:t>
            </a:r>
            <a:r>
              <a:rPr lang="en-US" dirty="0" smtClean="0"/>
              <a:t>however peed off</a:t>
            </a:r>
            <a:r>
              <a:rPr lang="en-US" baseline="0" dirty="0" smtClean="0"/>
              <a:t> that people seem to pear the court and believes that the innocent have no need to fear it. This causes evidence to not be taken into proper consideration (which can be seen in act three when he tells the scared Mary Warren that lying is a sin), and the stubbornness </a:t>
            </a:r>
            <a:r>
              <a:rPr lang="en-US" dirty="0" smtClean="0"/>
              <a:t>helps cause the death</a:t>
            </a:r>
            <a:r>
              <a:rPr lang="en-US" baseline="0" dirty="0" smtClean="0"/>
              <a:t> of Proctor and the others who refused to confess</a:t>
            </a:r>
            <a:r>
              <a:rPr lang="en-US" dirty="0" smtClean="0"/>
              <a:t>. Even when Parris tries to convince for</a:t>
            </a:r>
            <a:r>
              <a:rPr lang="en-US" baseline="0" dirty="0" smtClean="0"/>
              <a:t> the prisoners to be spared in act 4 he refuses, even though its becoming clear to everyone that Abigail may not be completely trustworthy since she ran away with all of Parris’ money. </a:t>
            </a:r>
            <a:endParaRPr lang="en-US" dirty="0" smtClean="0"/>
          </a:p>
          <a:p>
            <a:endParaRPr lang="en-US" dirty="0"/>
          </a:p>
        </p:txBody>
      </p:sp>
      <p:sp>
        <p:nvSpPr>
          <p:cNvPr id="4" name="Slide Number Placeholder 3"/>
          <p:cNvSpPr>
            <a:spLocks noGrp="1"/>
          </p:cNvSpPr>
          <p:nvPr>
            <p:ph type="sldNum" sz="quarter" idx="10"/>
          </p:nvPr>
        </p:nvSpPr>
        <p:spPr/>
        <p:txBody>
          <a:bodyPr/>
          <a:lstStyle/>
          <a:p>
            <a:fld id="{719695A9-7EF3-894F-9568-FCB6449E6158}" type="slidenum">
              <a:rPr lang="en-US" smtClean="0"/>
              <a:t>2</a:t>
            </a:fld>
            <a:endParaRPr lang="en-US"/>
          </a:p>
        </p:txBody>
      </p:sp>
    </p:spTree>
    <p:extLst>
      <p:ext uri="{BB962C8B-B14F-4D97-AF65-F5344CB8AC3E}">
        <p14:creationId xmlns:p14="http://schemas.microsoft.com/office/powerpoint/2010/main" val="26100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 believes in the Word of God and the scriptures immensely, to him they are law, and anyone who doesn’t have the same beliefs as him is at best wrong and at worst brought to court and potentially hung. This can yet again be seen within</a:t>
            </a:r>
            <a:r>
              <a:rPr lang="en-US" baseline="0" dirty="0" smtClean="0"/>
              <a:t> his conversation with Mary Warren, where he tells her that, “Do you not know, God damns all liars?”…</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719695A9-7EF3-894F-9568-FCB6449E6158}" type="slidenum">
              <a:rPr lang="en-US" smtClean="0"/>
              <a:t>3</a:t>
            </a:fld>
            <a:endParaRPr lang="en-US"/>
          </a:p>
        </p:txBody>
      </p:sp>
    </p:spTree>
    <p:extLst>
      <p:ext uri="{BB962C8B-B14F-4D97-AF65-F5344CB8AC3E}">
        <p14:creationId xmlns:p14="http://schemas.microsoft.com/office/powerpoint/2010/main" val="2274813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x-none"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en-US" dirty="0"/>
          </a:p>
        </p:txBody>
      </p:sp>
      <p:sp>
        <p:nvSpPr>
          <p:cNvPr id="7" name="Date Placeholder 6"/>
          <p:cNvSpPr>
            <a:spLocks noGrp="1"/>
          </p:cNvSpPr>
          <p:nvPr>
            <p:ph type="dt" sz="half" idx="10"/>
          </p:nvPr>
        </p:nvSpPr>
        <p:spPr/>
        <p:txBody>
          <a:bodyPr/>
          <a:lstStyle/>
          <a:p>
            <a:fld id="{216C5678-EE20-4FA5-88E2-6E0BD67A2E26}" type="datetime1">
              <a:rPr lang="en-US" smtClean="0"/>
              <a:t>18/03/14</a:t>
            </a:fld>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a:t>
            </a:fld>
            <a:endParaRPr lang="en-US" dirty="0"/>
          </a:p>
        </p:txBody>
      </p:sp>
      <p:sp>
        <p:nvSpPr>
          <p:cNvPr id="9" name="Footer Placeholder 8"/>
          <p:cNvSpPr>
            <a:spLocks noGrp="1"/>
          </p:cNvSpPr>
          <p:nvPr>
            <p:ph type="ftr" sz="quarter" idx="12"/>
          </p:nvPr>
        </p:nvSpPr>
        <p:spPr/>
        <p:txBody>
          <a:bodyPr/>
          <a:lstStyle/>
          <a:p>
            <a:r>
              <a:rPr lang="en-US" smtClean="0"/>
              <a:t>Footer Text</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EA051B39-B140-43FE-96DB-472A2B59CE7C}" type="datetime1">
              <a:rPr lang="en-US" smtClean="0"/>
              <a:t>18/03/14</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x-none"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DA600BB2-27C5-458B-ABCE-839C88CF47CE}" type="datetime1">
              <a:rPr lang="en-US" smtClean="0"/>
              <a:t>18/03/14</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dirty="0" smtClean="0"/>
          </a:p>
        </p:txBody>
      </p:sp>
      <p:sp>
        <p:nvSpPr>
          <p:cNvPr id="4" name="Date Placeholder 3"/>
          <p:cNvSpPr>
            <a:spLocks noGrp="1"/>
          </p:cNvSpPr>
          <p:nvPr>
            <p:ph type="dt" sz="half" idx="10"/>
          </p:nvPr>
        </p:nvSpPr>
        <p:spPr/>
        <p:txBody>
          <a:bodyPr/>
          <a:lstStyle/>
          <a:p>
            <a:fld id="{B11D738E-8962-435F-8C43-147B8DD7E819}" type="datetime1">
              <a:rPr lang="en-US" smtClean="0"/>
              <a:t>18/03/14</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x-none"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4" name="Date Placeholder 3"/>
          <p:cNvSpPr>
            <a:spLocks noGrp="1"/>
          </p:cNvSpPr>
          <p:nvPr>
            <p:ph type="dt" sz="half" idx="10"/>
          </p:nvPr>
        </p:nvSpPr>
        <p:spPr/>
        <p:txBody>
          <a:bodyPr/>
          <a:lstStyle/>
          <a:p>
            <a:fld id="{09CAEA93-55E7-4DA9-90C2-089A26EEFEC4}" type="datetime1">
              <a:rPr lang="en-US" smtClean="0"/>
              <a:t>18/03/14</a:t>
            </a:fld>
            <a:endParaRPr lang="en-US"/>
          </a:p>
        </p:txBody>
      </p:sp>
      <p:sp>
        <p:nvSpPr>
          <p:cNvPr id="5" name="Footer Placeholder 4"/>
          <p:cNvSpPr>
            <a:spLocks noGrp="1"/>
          </p:cNvSpPr>
          <p:nvPr>
            <p:ph type="ftr" sz="quarter" idx="11"/>
          </p:nvPr>
        </p:nvSpPr>
        <p:spPr/>
        <p:txBody>
          <a:bodyPr/>
          <a:lstStyle/>
          <a:p>
            <a:r>
              <a:rPr lang="en-US" smtClean="0"/>
              <a:t>Footer Text</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dirty="0" smtClean="0"/>
          </a:p>
        </p:txBody>
      </p:sp>
      <p:sp>
        <p:nvSpPr>
          <p:cNvPr id="5" name="Date Placeholder 4"/>
          <p:cNvSpPr>
            <a:spLocks noGrp="1"/>
          </p:cNvSpPr>
          <p:nvPr>
            <p:ph type="dt" sz="half" idx="10"/>
          </p:nvPr>
        </p:nvSpPr>
        <p:spPr/>
        <p:txBody>
          <a:bodyPr/>
          <a:lstStyle/>
          <a:p>
            <a:fld id="{E34CF3C7-6809-4F39-BD67-A75817BDDE0A}" type="datetime1">
              <a:rPr lang="en-US" smtClean="0"/>
              <a:t>18/03/14</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7" name="Date Placeholder 6"/>
          <p:cNvSpPr>
            <a:spLocks noGrp="1"/>
          </p:cNvSpPr>
          <p:nvPr>
            <p:ph type="dt" sz="half" idx="10"/>
          </p:nvPr>
        </p:nvSpPr>
        <p:spPr/>
        <p:txBody>
          <a:bodyPr/>
          <a:lstStyle/>
          <a:p>
            <a:fld id="{F7EAEB24-CE78-465C-A726-91D0868FA48F}" type="datetime1">
              <a:rPr lang="en-US" smtClean="0"/>
              <a:t>18/03/14</a:t>
            </a:fld>
            <a:endParaRPr lang="en-US"/>
          </a:p>
        </p:txBody>
      </p:sp>
      <p:sp>
        <p:nvSpPr>
          <p:cNvPr id="8" name="Footer Placeholder 7"/>
          <p:cNvSpPr>
            <a:spLocks noGrp="1"/>
          </p:cNvSpPr>
          <p:nvPr>
            <p:ph type="ftr" sz="quarter" idx="11"/>
          </p:nvPr>
        </p:nvSpPr>
        <p:spPr/>
        <p:txBody>
          <a:bodyPr/>
          <a:lstStyle/>
          <a:p>
            <a:r>
              <a:rPr lang="en-US" smtClean="0"/>
              <a:t>Footer Text</a:t>
            </a:r>
            <a:endParaRPr lang="en-US"/>
          </a:p>
        </p:txBody>
      </p:sp>
      <p:sp>
        <p:nvSpPr>
          <p:cNvPr id="9" name="Slide Number Placeholder 8"/>
          <p:cNvSpPr>
            <a:spLocks noGrp="1"/>
          </p:cNvSpPr>
          <p:nvPr>
            <p:ph type="sldNum" sz="quarter" idx="12"/>
          </p:nvPr>
        </p:nvSpPr>
        <p:spPr/>
        <p:txBody>
          <a:bodyPr/>
          <a:lstStyle/>
          <a:p>
            <a:fld id="{BA9B540C-44DA-4F69-89C9-7C84606640D3}"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dirty="0"/>
          </a:p>
        </p:txBody>
      </p:sp>
      <p:sp>
        <p:nvSpPr>
          <p:cNvPr id="3" name="Date Placeholder 2"/>
          <p:cNvSpPr>
            <a:spLocks noGrp="1"/>
          </p:cNvSpPr>
          <p:nvPr>
            <p:ph type="dt" sz="half" idx="10"/>
          </p:nvPr>
        </p:nvSpPr>
        <p:spPr/>
        <p:txBody>
          <a:bodyPr/>
          <a:lstStyle/>
          <a:p>
            <a:fld id="{40BAADF0-1749-4E8B-9691-B44A5F8C0895}" type="datetime1">
              <a:rPr lang="en-US" smtClean="0"/>
              <a:t>18/03/14</a:t>
            </a:fld>
            <a:endParaRPr lang="en-US"/>
          </a:p>
        </p:txBody>
      </p:sp>
      <p:sp>
        <p:nvSpPr>
          <p:cNvPr id="4" name="Footer Placeholder 3"/>
          <p:cNvSpPr>
            <a:spLocks noGrp="1"/>
          </p:cNvSpPr>
          <p:nvPr>
            <p:ph type="ftr" sz="quarter" idx="11"/>
          </p:nvPr>
        </p:nvSpPr>
        <p:spPr/>
        <p:txBody>
          <a:bodyPr/>
          <a:lstStyle/>
          <a:p>
            <a:r>
              <a:rPr lang="en-US" smtClean="0"/>
              <a:t>Footer Text</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AF628A-A867-4937-BBE5-207DB6F9C51A}" type="datetime1">
              <a:rPr lang="en-US" smtClean="0"/>
              <a:t>18/03/14</a:t>
            </a:fld>
            <a:endParaRPr lang="en-US"/>
          </a:p>
        </p:txBody>
      </p:sp>
      <p:sp>
        <p:nvSpPr>
          <p:cNvPr id="3" name="Footer Placeholder 2"/>
          <p:cNvSpPr>
            <a:spLocks noGrp="1"/>
          </p:cNvSpPr>
          <p:nvPr>
            <p:ph type="ftr" sz="quarter" idx="11"/>
          </p:nvPr>
        </p:nvSpPr>
        <p:spPr/>
        <p:txBody>
          <a:bodyPr/>
          <a:lstStyle/>
          <a:p>
            <a:r>
              <a:rPr lang="en-US" smtClean="0"/>
              <a:t>Footer Text</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x-none"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118BBB94-68E6-4675-A946-F1C5994EDBD7}" type="datetime1">
              <a:rPr lang="en-US" smtClean="0"/>
              <a:t>18/03/14</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x-none"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DC3B8377-21E3-4835-B75D-4E2847E2750F}" type="datetime1">
              <a:rPr lang="en-US" smtClean="0"/>
              <a:t>18/03/14</a:t>
            </a:fld>
            <a:endParaRPr lang="en-US"/>
          </a:p>
        </p:txBody>
      </p:sp>
      <p:sp>
        <p:nvSpPr>
          <p:cNvPr id="6" name="Footer Placeholder 5"/>
          <p:cNvSpPr>
            <a:spLocks noGrp="1"/>
          </p:cNvSpPr>
          <p:nvPr>
            <p:ph type="ftr" sz="quarter" idx="11"/>
          </p:nvPr>
        </p:nvSpPr>
        <p:spPr/>
        <p:txBody>
          <a:bodyPr/>
          <a:lstStyle/>
          <a:p>
            <a:r>
              <a:rPr lang="en-US" smtClean="0"/>
              <a:t>Footer Text</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x-none"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0C4986D-6BE9-4264-908F-02DB36FD8D6C}" type="datetime1">
              <a:rPr lang="en-US" smtClean="0"/>
              <a:t>18/03/14</a:t>
            </a:fld>
            <a:endParaRPr lang="en-US" dirty="0"/>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smtClean="0"/>
              <a:t>Footer Text</a:t>
            </a: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46232"/>
            <a:ext cx="7772400" cy="4267200"/>
          </a:xfrm>
        </p:spPr>
        <p:txBody>
          <a:bodyPr/>
          <a:lstStyle/>
          <a:p>
            <a:r>
              <a:rPr lang="en-US" dirty="0" smtClean="0"/>
              <a:t>Danforth</a:t>
            </a:r>
            <a:endParaRPr lang="en-US" dirty="0"/>
          </a:p>
        </p:txBody>
      </p:sp>
      <p:sp>
        <p:nvSpPr>
          <p:cNvPr id="3" name="Subtitle 2"/>
          <p:cNvSpPr>
            <a:spLocks noGrp="1"/>
          </p:cNvSpPr>
          <p:nvPr>
            <p:ph type="subTitle" idx="1"/>
          </p:nvPr>
        </p:nvSpPr>
        <p:spPr/>
        <p:txBody>
          <a:bodyPr/>
          <a:lstStyle/>
          <a:p>
            <a:endParaRPr lang="en-US"/>
          </a:p>
        </p:txBody>
      </p:sp>
      <p:pic>
        <p:nvPicPr>
          <p:cNvPr id="6" name="Picture 5"/>
          <p:cNvPicPr>
            <a:picLocks noChangeAspect="1"/>
          </p:cNvPicPr>
          <p:nvPr/>
        </p:nvPicPr>
        <p:blipFill>
          <a:blip r:embed="rId2"/>
          <a:stretch>
            <a:fillRect/>
          </a:stretch>
        </p:blipFill>
        <p:spPr>
          <a:xfrm>
            <a:off x="1638300" y="482600"/>
            <a:ext cx="5867400" cy="4470400"/>
          </a:xfrm>
          <a:prstGeom prst="rect">
            <a:avLst/>
          </a:prstGeom>
        </p:spPr>
      </p:pic>
    </p:spTree>
    <p:extLst>
      <p:ext uri="{BB962C8B-B14F-4D97-AF65-F5344CB8AC3E}">
        <p14:creationId xmlns:p14="http://schemas.microsoft.com/office/powerpoint/2010/main" val="1338715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a:t>
            </a:r>
            <a:endParaRPr lang="en-US" dirty="0"/>
          </a:p>
        </p:txBody>
      </p:sp>
      <p:sp>
        <p:nvSpPr>
          <p:cNvPr id="3" name="Content Placeholder 2"/>
          <p:cNvSpPr>
            <a:spLocks noGrp="1"/>
          </p:cNvSpPr>
          <p:nvPr>
            <p:ph idx="1"/>
          </p:nvPr>
        </p:nvSpPr>
        <p:spPr/>
        <p:txBody>
          <a:bodyPr>
            <a:normAutofit/>
          </a:bodyPr>
          <a:lstStyle/>
          <a:p>
            <a:r>
              <a:rPr lang="en-US" dirty="0" smtClean="0"/>
              <a:t>Title: Deputy Governor Danforth</a:t>
            </a:r>
          </a:p>
          <a:p>
            <a:r>
              <a:rPr lang="en-US" dirty="0" smtClean="0"/>
              <a:t>Age: Sixties</a:t>
            </a:r>
          </a:p>
          <a:p>
            <a:pPr marL="0" indent="0">
              <a:buNone/>
            </a:pPr>
            <a:endParaRPr lang="en-US" dirty="0"/>
          </a:p>
          <a:p>
            <a:r>
              <a:rPr lang="en-US" dirty="0" smtClean="0"/>
              <a:t>Danforth is described by Arthur Miller in a narrative break as ‘a grave man in his sixties, of some </a:t>
            </a:r>
            <a:r>
              <a:rPr lang="en-US" dirty="0" err="1" smtClean="0"/>
              <a:t>humour</a:t>
            </a:r>
            <a:r>
              <a:rPr lang="en-US" dirty="0" smtClean="0"/>
              <a:t> and sophistication that dos not, however, interfere, with an enact loyalty to his position and cause’.</a:t>
            </a:r>
          </a:p>
          <a:p>
            <a:endParaRPr lang="en-US" dirty="0"/>
          </a:p>
          <a:p>
            <a:r>
              <a:rPr lang="en-US" dirty="0" smtClean="0"/>
              <a:t>He believes himself to be fair and a wise judge, however is stubborn, which helps cause the town’s downfall</a:t>
            </a:r>
            <a:endParaRPr lang="en-US" dirty="0"/>
          </a:p>
        </p:txBody>
      </p:sp>
    </p:spTree>
    <p:extLst>
      <p:ext uri="{BB962C8B-B14F-4D97-AF65-F5344CB8AC3E}">
        <p14:creationId xmlns:p14="http://schemas.microsoft.com/office/powerpoint/2010/main" val="1664107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a:t>
            </a:r>
            <a:endParaRPr lang="en-US" dirty="0"/>
          </a:p>
        </p:txBody>
      </p:sp>
      <p:sp>
        <p:nvSpPr>
          <p:cNvPr id="3" name="Content Placeholder 2"/>
          <p:cNvSpPr>
            <a:spLocks noGrp="1"/>
          </p:cNvSpPr>
          <p:nvPr>
            <p:ph idx="1"/>
          </p:nvPr>
        </p:nvSpPr>
        <p:spPr/>
        <p:txBody>
          <a:bodyPr/>
          <a:lstStyle/>
          <a:p>
            <a:r>
              <a:rPr lang="en-US" dirty="0" smtClean="0"/>
              <a:t>He believes in the Word of God and the scriptures immensely, to him they are law, and anyone who doesn’t have the same beliefs as him is at best wrong and at worst brought to court and potentially hung.</a:t>
            </a:r>
          </a:p>
          <a:p>
            <a:endParaRPr lang="en-US" dirty="0"/>
          </a:p>
          <a:p>
            <a:endParaRPr lang="en-US" dirty="0"/>
          </a:p>
        </p:txBody>
      </p:sp>
      <p:pic>
        <p:nvPicPr>
          <p:cNvPr id="4" name="Picture 3"/>
          <p:cNvPicPr>
            <a:picLocks noChangeAspect="1"/>
          </p:cNvPicPr>
          <p:nvPr/>
        </p:nvPicPr>
        <p:blipFill>
          <a:blip r:embed="rId3"/>
          <a:stretch>
            <a:fillRect/>
          </a:stretch>
        </p:blipFill>
        <p:spPr>
          <a:xfrm>
            <a:off x="838201" y="3794538"/>
            <a:ext cx="3237948" cy="2428461"/>
          </a:xfrm>
          <a:prstGeom prst="rect">
            <a:avLst/>
          </a:prstGeom>
        </p:spPr>
      </p:pic>
      <p:pic>
        <p:nvPicPr>
          <p:cNvPr id="5" name="Picture 4"/>
          <p:cNvPicPr>
            <a:picLocks noChangeAspect="1"/>
          </p:cNvPicPr>
          <p:nvPr/>
        </p:nvPicPr>
        <p:blipFill>
          <a:blip r:embed="rId4"/>
          <a:stretch>
            <a:fillRect/>
          </a:stretch>
        </p:blipFill>
        <p:spPr>
          <a:xfrm>
            <a:off x="4763431" y="3898899"/>
            <a:ext cx="3492500" cy="2324100"/>
          </a:xfrm>
          <a:prstGeom prst="rect">
            <a:avLst/>
          </a:prstGeom>
        </p:spPr>
      </p:pic>
    </p:spTree>
    <p:extLst>
      <p:ext uri="{BB962C8B-B14F-4D97-AF65-F5344CB8AC3E}">
        <p14:creationId xmlns:p14="http://schemas.microsoft.com/office/powerpoint/2010/main" val="26568621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Quotes</a:t>
            </a:r>
            <a:endParaRPr lang="en-US" dirty="0"/>
          </a:p>
        </p:txBody>
      </p:sp>
      <p:sp>
        <p:nvSpPr>
          <p:cNvPr id="3" name="Content Placeholder 2"/>
          <p:cNvSpPr>
            <a:spLocks noGrp="1"/>
          </p:cNvSpPr>
          <p:nvPr>
            <p:ph idx="1"/>
          </p:nvPr>
        </p:nvSpPr>
        <p:spPr/>
        <p:txBody>
          <a:bodyPr>
            <a:normAutofit/>
          </a:bodyPr>
          <a:lstStyle/>
          <a:p>
            <a:r>
              <a:rPr lang="en-US" dirty="0" smtClean="0"/>
              <a:t>“This is the highest order of the supreme government” – </a:t>
            </a:r>
            <a:r>
              <a:rPr lang="en-US" sz="1200" dirty="0" smtClean="0"/>
              <a:t>this shows the authority that he holds, and how important/powerful he is. The deaths that occur happen because of this power, and is a defining feature of Danforth.</a:t>
            </a:r>
            <a:endParaRPr lang="en-US" dirty="0"/>
          </a:p>
          <a:p>
            <a:r>
              <a:rPr lang="en-US" dirty="0" smtClean="0"/>
              <a:t>“Have you ever seen the Devil?” – </a:t>
            </a:r>
            <a:r>
              <a:rPr lang="en-US" sz="1200" dirty="0" smtClean="0"/>
              <a:t>This shoes Danforth’s purpose, to save Salem from Lucifer. His religious beliefs guide him and the court (a theocracy remember) as they try to determine who are the supposed ‘witches’.</a:t>
            </a:r>
            <a:endParaRPr lang="en-US" dirty="0"/>
          </a:p>
          <a:p>
            <a:r>
              <a:rPr lang="en-US" dirty="0" smtClean="0"/>
              <a:t>“I have seen marvels in this court… I have until this moment not the slightest reason to suspect that the children may be deceiving me” – </a:t>
            </a:r>
            <a:r>
              <a:rPr lang="en-US" sz="1200" dirty="0" smtClean="0"/>
              <a:t>This shows his belief in Abigail and the other girls, that they are the witnesses and the defendants in this case. However this quote also shows Danforth’s fairness, since he agrees to question Abigail (even if it ends quickly due to her manipulation), after Proctor accuses her of crimes. </a:t>
            </a:r>
            <a:endParaRPr lang="en-US" dirty="0"/>
          </a:p>
          <a:p>
            <a:r>
              <a:rPr lang="en-US" dirty="0" smtClean="0"/>
              <a:t>“Do you not know God damns all liars? – </a:t>
            </a:r>
            <a:r>
              <a:rPr lang="en-US" sz="1200" dirty="0" smtClean="0"/>
              <a:t>This yet again shows his religious side, to him the Word of God is law. As well as this, it shows how tough and insensitive he is, threatening damnation on a six and scared Mary Warren.</a:t>
            </a:r>
            <a:endParaRPr lang="en-US" dirty="0" smtClean="0"/>
          </a:p>
          <a:p>
            <a:endParaRPr lang="en-US" dirty="0"/>
          </a:p>
        </p:txBody>
      </p:sp>
    </p:spTree>
    <p:extLst>
      <p:ext uri="{BB962C8B-B14F-4D97-AF65-F5344CB8AC3E}">
        <p14:creationId xmlns:p14="http://schemas.microsoft.com/office/powerpoint/2010/main" val="3383076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Quotes</a:t>
            </a:r>
            <a:endParaRPr lang="en-US" dirty="0"/>
          </a:p>
        </p:txBody>
      </p:sp>
      <p:sp>
        <p:nvSpPr>
          <p:cNvPr id="3" name="Content Placeholder 2"/>
          <p:cNvSpPr>
            <a:spLocks noGrp="1"/>
          </p:cNvSpPr>
          <p:nvPr>
            <p:ph idx="1"/>
          </p:nvPr>
        </p:nvSpPr>
        <p:spPr/>
        <p:txBody>
          <a:bodyPr/>
          <a:lstStyle/>
          <a:p>
            <a:r>
              <a:rPr lang="en-US" dirty="0" smtClean="0"/>
              <a:t>“In and ordinary crime, how does one defend the accused? One calls up witnesses to prove his innocence, But witchcraft, </a:t>
            </a:r>
            <a:r>
              <a:rPr lang="en-US" i="1" dirty="0" smtClean="0"/>
              <a:t>ipso facto, </a:t>
            </a:r>
            <a:r>
              <a:rPr lang="en-US" dirty="0" smtClean="0"/>
              <a:t>on it’s face and by it’s nature is an invisible crime, is it not? Therefore, who may possibly be witness to it? The witch and the victim. None other. Now we cannot hope the witch will accuse herself, granted? Therefore we must rely upon her victims – and they do testify”- </a:t>
            </a:r>
            <a:r>
              <a:rPr lang="en-US" sz="1200" dirty="0" smtClean="0"/>
              <a:t>This shows how strong his belief in witches is, that</a:t>
            </a:r>
            <a:r>
              <a:rPr lang="fr-FR" sz="1200" dirty="0"/>
              <a:t> </a:t>
            </a:r>
            <a:r>
              <a:rPr lang="fr-FR" sz="1200" dirty="0" err="1" smtClean="0"/>
              <a:t>he’s</a:t>
            </a:r>
            <a:r>
              <a:rPr lang="fr-FR" sz="1200" dirty="0" smtClean="0"/>
              <a:t> </a:t>
            </a:r>
            <a:r>
              <a:rPr lang="fr-FR" sz="1200" dirty="0" err="1" smtClean="0"/>
              <a:t>willing</a:t>
            </a:r>
            <a:r>
              <a:rPr lang="fr-FR" sz="1200" dirty="0" smtClean="0"/>
              <a:t> to </a:t>
            </a:r>
            <a:r>
              <a:rPr lang="fr-FR" sz="1200" dirty="0" err="1" smtClean="0"/>
              <a:t>prosecute</a:t>
            </a:r>
            <a:r>
              <a:rPr lang="fr-FR" sz="1200" dirty="0" smtClean="0"/>
              <a:t> </a:t>
            </a:r>
            <a:r>
              <a:rPr lang="fr-FR" sz="1200" dirty="0" err="1" smtClean="0"/>
              <a:t>someone</a:t>
            </a:r>
            <a:r>
              <a:rPr lang="fr-FR" sz="1200" dirty="0" smtClean="0"/>
              <a:t> </a:t>
            </a:r>
            <a:r>
              <a:rPr lang="fr-FR" sz="1200" dirty="0" err="1" smtClean="0"/>
              <a:t>simply</a:t>
            </a:r>
            <a:r>
              <a:rPr lang="fr-FR" sz="1200" dirty="0" smtClean="0"/>
              <a:t> on </a:t>
            </a:r>
            <a:r>
              <a:rPr lang="fr-FR" sz="1200" dirty="0" err="1" smtClean="0"/>
              <a:t>another’s</a:t>
            </a:r>
            <a:r>
              <a:rPr lang="fr-FR" sz="1200" dirty="0" smtClean="0"/>
              <a:t> </a:t>
            </a:r>
            <a:r>
              <a:rPr lang="fr-FR" sz="1200" dirty="0" err="1" smtClean="0"/>
              <a:t>word</a:t>
            </a:r>
            <a:r>
              <a:rPr lang="fr-FR" sz="1200" dirty="0" smtClean="0"/>
              <a:t>. This </a:t>
            </a:r>
            <a:r>
              <a:rPr lang="fr-FR" sz="1200" dirty="0" err="1" smtClean="0"/>
              <a:t>is</a:t>
            </a:r>
            <a:r>
              <a:rPr lang="fr-FR" sz="1200" dirty="0" smtClean="0"/>
              <a:t> </a:t>
            </a:r>
            <a:r>
              <a:rPr lang="fr-FR" sz="1200" dirty="0" err="1" smtClean="0"/>
              <a:t>basically</a:t>
            </a:r>
            <a:r>
              <a:rPr lang="fr-FR" sz="1200" dirty="0" smtClean="0"/>
              <a:t> one of the </a:t>
            </a:r>
            <a:r>
              <a:rPr lang="fr-FR" sz="1200" dirty="0" err="1" smtClean="0"/>
              <a:t>biggest</a:t>
            </a:r>
            <a:r>
              <a:rPr lang="fr-FR" sz="1200" dirty="0" smtClean="0"/>
              <a:t> </a:t>
            </a:r>
            <a:r>
              <a:rPr lang="fr-FR" sz="1200" dirty="0" err="1" smtClean="0"/>
              <a:t>problems</a:t>
            </a:r>
            <a:r>
              <a:rPr lang="fr-FR" sz="1200" dirty="0" smtClean="0"/>
              <a:t> </a:t>
            </a:r>
            <a:r>
              <a:rPr lang="fr-FR" sz="1200" dirty="0" err="1" smtClean="0"/>
              <a:t>that</a:t>
            </a:r>
            <a:r>
              <a:rPr lang="fr-FR" sz="1200" dirty="0" smtClean="0"/>
              <a:t> </a:t>
            </a:r>
            <a:r>
              <a:rPr lang="fr-FR" sz="1200" dirty="0" err="1" smtClean="0"/>
              <a:t>occured</a:t>
            </a:r>
            <a:r>
              <a:rPr lang="fr-FR" sz="1200" dirty="0" smtClean="0"/>
              <a:t> in the </a:t>
            </a:r>
            <a:r>
              <a:rPr lang="fr-FR" sz="1200" dirty="0" err="1" smtClean="0"/>
              <a:t>play</a:t>
            </a:r>
            <a:r>
              <a:rPr lang="fr-FR" sz="1200" dirty="0" smtClean="0"/>
              <a:t>, </a:t>
            </a:r>
            <a:r>
              <a:rPr lang="fr-FR" sz="1200" dirty="0" err="1" smtClean="0"/>
              <a:t>Danforth’s</a:t>
            </a:r>
            <a:r>
              <a:rPr lang="fr-FR" sz="1200" dirty="0" smtClean="0"/>
              <a:t> </a:t>
            </a:r>
            <a:r>
              <a:rPr lang="fr-FR" sz="1200" dirty="0" err="1" smtClean="0"/>
              <a:t>easily</a:t>
            </a:r>
            <a:r>
              <a:rPr lang="fr-FR" sz="1200" dirty="0" smtClean="0"/>
              <a:t> </a:t>
            </a:r>
            <a:r>
              <a:rPr lang="fr-FR" sz="1200" dirty="0" err="1" smtClean="0"/>
              <a:t>led</a:t>
            </a:r>
            <a:r>
              <a:rPr lang="fr-FR" sz="1200" dirty="0" smtClean="0"/>
              <a:t> nature, </a:t>
            </a:r>
            <a:r>
              <a:rPr lang="fr-FR" sz="1200" dirty="0" err="1" smtClean="0"/>
              <a:t>swept</a:t>
            </a:r>
            <a:r>
              <a:rPr lang="fr-FR" sz="1200" dirty="0" smtClean="0"/>
              <a:t> </a:t>
            </a:r>
            <a:r>
              <a:rPr lang="fr-FR" sz="1200" dirty="0" err="1" smtClean="0"/>
              <a:t>along</a:t>
            </a:r>
            <a:r>
              <a:rPr lang="fr-FR" sz="1200" dirty="0" smtClean="0"/>
              <a:t> </a:t>
            </a:r>
            <a:r>
              <a:rPr lang="fr-FR" sz="1200" dirty="0" err="1" smtClean="0"/>
              <a:t>with</a:t>
            </a:r>
            <a:r>
              <a:rPr lang="fr-FR" sz="1200" dirty="0" smtClean="0"/>
              <a:t> the </a:t>
            </a:r>
            <a:r>
              <a:rPr lang="fr-FR" sz="1200" dirty="0" err="1" smtClean="0"/>
              <a:t>ferocity</a:t>
            </a:r>
            <a:r>
              <a:rPr lang="fr-FR" sz="1200" dirty="0" smtClean="0"/>
              <a:t> </a:t>
            </a:r>
            <a:r>
              <a:rPr lang="fr-FR" sz="1200" dirty="0" err="1" smtClean="0"/>
              <a:t>that</a:t>
            </a:r>
            <a:r>
              <a:rPr lang="fr-FR" sz="1200" dirty="0" smtClean="0"/>
              <a:t> </a:t>
            </a:r>
            <a:r>
              <a:rPr lang="fr-FR" sz="1200" dirty="0" err="1" smtClean="0"/>
              <a:t>was</a:t>
            </a:r>
            <a:r>
              <a:rPr lang="fr-FR" sz="1200" dirty="0" smtClean="0"/>
              <a:t> the </a:t>
            </a:r>
            <a:r>
              <a:rPr lang="fr-FR" sz="1200" dirty="0" err="1" smtClean="0"/>
              <a:t>naming</a:t>
            </a:r>
            <a:r>
              <a:rPr lang="fr-FR" sz="1200" dirty="0" smtClean="0"/>
              <a:t> of </a:t>
            </a:r>
            <a:r>
              <a:rPr lang="fr-FR" sz="1200" dirty="0" err="1" smtClean="0"/>
              <a:t>witches</a:t>
            </a:r>
            <a:r>
              <a:rPr lang="fr-FR" sz="1200" dirty="0" smtClean="0"/>
              <a:t>.</a:t>
            </a:r>
            <a:endParaRPr lang="en-US" dirty="0" smtClean="0"/>
          </a:p>
        </p:txBody>
      </p:sp>
    </p:spTree>
    <p:extLst>
      <p:ext uri="{BB962C8B-B14F-4D97-AF65-F5344CB8AC3E}">
        <p14:creationId xmlns:p14="http://schemas.microsoft.com/office/powerpoint/2010/main" val="35473094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Relationships</a:t>
            </a:r>
            <a:endParaRPr lang="en-US" dirty="0"/>
          </a:p>
        </p:txBody>
      </p:sp>
      <p:sp>
        <p:nvSpPr>
          <p:cNvPr id="3" name="Content Placeholder 2"/>
          <p:cNvSpPr>
            <a:spLocks noGrp="1"/>
          </p:cNvSpPr>
          <p:nvPr>
            <p:ph idx="1"/>
          </p:nvPr>
        </p:nvSpPr>
        <p:spPr/>
        <p:txBody>
          <a:bodyPr>
            <a:normAutofit fontScale="92500" lnSpcReduction="20000"/>
          </a:bodyPr>
          <a:lstStyle/>
          <a:p>
            <a:r>
              <a:rPr lang="en-US" dirty="0" err="1" smtClean="0"/>
              <a:t>Hathorne</a:t>
            </a:r>
            <a:r>
              <a:rPr lang="en-US" dirty="0" smtClean="0"/>
              <a:t> is another judge of the court but is more of a sidekick to Danforth than anything else, piping up to cause trouble for Proctor, Giles and Francis.</a:t>
            </a:r>
          </a:p>
          <a:p>
            <a:r>
              <a:rPr lang="en-US" dirty="0" err="1" smtClean="0"/>
              <a:t>Mr</a:t>
            </a:r>
            <a:r>
              <a:rPr lang="en-US" dirty="0" smtClean="0"/>
              <a:t> Parris attempts to suck up to Danforth in Act 3, however eventually, after </a:t>
            </a:r>
            <a:r>
              <a:rPr lang="en-US" dirty="0" err="1" smtClean="0"/>
              <a:t>interupting</a:t>
            </a:r>
            <a:r>
              <a:rPr lang="en-US" dirty="0" smtClean="0"/>
              <a:t> Proctor once too many times gets told to shut it. In the last Act, Parris does a round about turn and tries to save Proctor (even if it is just to save his own skin).</a:t>
            </a:r>
          </a:p>
          <a:p>
            <a:r>
              <a:rPr lang="en-US" dirty="0" smtClean="0"/>
              <a:t>Danforth and Abigail’s relationship is probably the most interesting since Danforth believes Abigail pretty much whole heartedly (except for that one moment in act 3 where he questions her for a bit before she manipulates her way out of it). Abigail however, plays Danforth, causing many deaths and she basically rules the court (since Danforth has faith in her witch-hunting abilities).</a:t>
            </a:r>
            <a:endParaRPr lang="en-US" dirty="0"/>
          </a:p>
        </p:txBody>
      </p:sp>
    </p:spTree>
    <p:extLst>
      <p:ext uri="{BB962C8B-B14F-4D97-AF65-F5344CB8AC3E}">
        <p14:creationId xmlns:p14="http://schemas.microsoft.com/office/powerpoint/2010/main" val="17708568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thingy</a:t>
            </a:r>
            <a:endParaRPr lang="en-US" dirty="0"/>
          </a:p>
        </p:txBody>
      </p:sp>
      <p:sp>
        <p:nvSpPr>
          <p:cNvPr id="3" name="Content Placeholder 2"/>
          <p:cNvSpPr>
            <a:spLocks noGrp="1"/>
          </p:cNvSpPr>
          <p:nvPr>
            <p:ph idx="1"/>
          </p:nvPr>
        </p:nvSpPr>
        <p:spPr/>
        <p:txBody>
          <a:bodyPr/>
          <a:lstStyle/>
          <a:p>
            <a:r>
              <a:rPr lang="en-US" dirty="0" smtClean="0"/>
              <a:t>I think the most important thing for people to know about Danforth is that he wasn’t evil, (he was stubborn and tough yes, but not evil), he truly believed that he was ridding Salem of Lucifer, and he believed that Proctor was indeed guilty. He was just trying to rid the village of evil and was led astray by Abigail.</a:t>
            </a:r>
            <a:endParaRPr lang="en-US" dirty="0"/>
          </a:p>
        </p:txBody>
      </p:sp>
    </p:spTree>
    <p:extLst>
      <p:ext uri="{BB962C8B-B14F-4D97-AF65-F5344CB8AC3E}">
        <p14:creationId xmlns:p14="http://schemas.microsoft.com/office/powerpoint/2010/main" val="19032098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 Life</a:t>
            </a:r>
            <a:endParaRPr lang="en-US" dirty="0"/>
          </a:p>
        </p:txBody>
      </p:sp>
      <p:sp>
        <p:nvSpPr>
          <p:cNvPr id="3" name="Content Placeholder 2"/>
          <p:cNvSpPr>
            <a:spLocks noGrp="1"/>
          </p:cNvSpPr>
          <p:nvPr>
            <p:ph idx="1"/>
          </p:nvPr>
        </p:nvSpPr>
        <p:spPr/>
        <p:txBody>
          <a:bodyPr/>
          <a:lstStyle/>
          <a:p>
            <a:r>
              <a:rPr lang="en-US" dirty="0" smtClean="0"/>
              <a:t>Danforth in the play, represented many judges (such as the alcoholic one that Arthur Miller talked about in the video).</a:t>
            </a:r>
            <a:br>
              <a:rPr lang="en-US" dirty="0" smtClean="0"/>
            </a:br>
            <a:r>
              <a:rPr lang="en-US" dirty="0" smtClean="0"/>
              <a:t>Allegorically, he represented McCarthy, (a lot of power, with the ability to condemn people). McCarthy condemned/blacklisted people under suspicion of communism. This is important for the people who Danforth condemned were innocent of witchcraft, much like the people who were blacklisted were innocent of treason.</a:t>
            </a:r>
            <a:endParaRPr lang="en-US" dirty="0"/>
          </a:p>
        </p:txBody>
      </p:sp>
    </p:spTree>
    <p:extLst>
      <p:ext uri="{BB962C8B-B14F-4D97-AF65-F5344CB8AC3E}">
        <p14:creationId xmlns:p14="http://schemas.microsoft.com/office/powerpoint/2010/main" val="19048711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Executive.thmx</Template>
  <TotalTime>2956</TotalTime>
  <Words>949</Words>
  <Application>Microsoft Macintosh PowerPoint</Application>
  <PresentationFormat>On-screen Show (4:3)</PresentationFormat>
  <Paragraphs>30</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Executive</vt:lpstr>
      <vt:lpstr>Danforth</vt:lpstr>
      <vt:lpstr>Description</vt:lpstr>
      <vt:lpstr>Description</vt:lpstr>
      <vt:lpstr>Quotes</vt:lpstr>
      <vt:lpstr>Quotes</vt:lpstr>
      <vt:lpstr>Relationships</vt:lpstr>
      <vt:lpstr>Important thingy</vt:lpstr>
      <vt:lpstr>Real Life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Danforth</dc:title>
  <dc:creator>William Dreyer</dc:creator>
  <cp:lastModifiedBy>William Dreyer</cp:lastModifiedBy>
  <cp:revision>17</cp:revision>
  <dcterms:created xsi:type="dcterms:W3CDTF">2014-03-18T09:08:41Z</dcterms:created>
  <dcterms:modified xsi:type="dcterms:W3CDTF">2014-03-20T10:25:02Z</dcterms:modified>
</cp:coreProperties>
</file>